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tags/tag10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tags/tag1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tags/tag12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5.xml" ContentType="application/vnd.openxmlformats-officedocument.theme+xml"/>
  <Override PartName="/ppt/tags/tag1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6.xml" ContentType="application/vnd.openxmlformats-officedocument.theme+xml"/>
  <Override PartName="/ppt/tags/tag15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8.xml" ContentType="application/vnd.openxmlformats-officedocument.theme+xml"/>
  <Override PartName="/ppt/tags/tag17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9.xml" ContentType="application/vnd.openxmlformats-officedocument.theme+xml"/>
  <Override PartName="/ppt/tags/tag18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0.xml" ContentType="application/vnd.openxmlformats-officedocument.theme+xml"/>
  <Override PartName="/ppt/tags/tag19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1.xml" ContentType="application/vnd.openxmlformats-officedocument.theme+xml"/>
  <Override PartName="/ppt/tags/tag20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2.xml" ContentType="application/vnd.openxmlformats-officedocument.theme+xml"/>
  <Override PartName="/ppt/tags/tag21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3.xml" ContentType="application/vnd.openxmlformats-officedocument.theme+xml"/>
  <Override PartName="/ppt/tags/tag22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4.xml" ContentType="application/vnd.openxmlformats-officedocument.theme+xml"/>
  <Override PartName="/ppt/tags/tag23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5.xml" ContentType="application/vnd.openxmlformats-officedocument.theme+xml"/>
  <Override PartName="/ppt/tags/tag24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6.xml" ContentType="application/vnd.openxmlformats-officedocument.theme+xml"/>
  <Override PartName="/ppt/tags/tag25.xml" ContentType="application/vnd.openxmlformats-officedocument.presentationml.tags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81" r:id="rId6"/>
    <p:sldMasterId id="2147483687" r:id="rId7"/>
    <p:sldMasterId id="2147483693" r:id="rId8"/>
    <p:sldMasterId id="2147483699" r:id="rId9"/>
    <p:sldMasterId id="2147483706" r:id="rId10"/>
    <p:sldMasterId id="2147483722" r:id="rId11"/>
    <p:sldMasterId id="2147483728" r:id="rId12"/>
    <p:sldMasterId id="2147483734" r:id="rId13"/>
    <p:sldMasterId id="2147483740" r:id="rId14"/>
    <p:sldMasterId id="2147483746" r:id="rId15"/>
    <p:sldMasterId id="2147483752" r:id="rId16"/>
    <p:sldMasterId id="2147483758" r:id="rId17"/>
    <p:sldMasterId id="2147483764" r:id="rId18"/>
    <p:sldMasterId id="2147483770" r:id="rId19"/>
    <p:sldMasterId id="2147483776" r:id="rId20"/>
    <p:sldMasterId id="2147483782" r:id="rId21"/>
    <p:sldMasterId id="2147483788" r:id="rId22"/>
    <p:sldMasterId id="2147483794" r:id="rId23"/>
    <p:sldMasterId id="2147483800" r:id="rId24"/>
    <p:sldMasterId id="2147483806" r:id="rId25"/>
    <p:sldMasterId id="2147483812" r:id="rId26"/>
    <p:sldMasterId id="2147483818" r:id="rId27"/>
    <p:sldMasterId id="2147483825" r:id="rId28"/>
    <p:sldMasterId id="2147483832" r:id="rId29"/>
  </p:sldMasterIdLst>
  <p:notesMasterIdLst>
    <p:notesMasterId r:id="rId44"/>
  </p:notesMasterIdLst>
  <p:sldIdLst>
    <p:sldId id="350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4" r:id="rId42"/>
    <p:sldId id="363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C9C"/>
    <a:srgbClr val="53565A"/>
    <a:srgbClr val="DFE5EF"/>
    <a:srgbClr val="969696"/>
    <a:srgbClr val="C0C0C0"/>
    <a:srgbClr val="C3CFE1"/>
    <a:srgbClr val="6F8DB9"/>
    <a:srgbClr val="364D6E"/>
    <a:srgbClr val="9DB1CF"/>
    <a:srgbClr val="007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7" autoAdjust="0"/>
    <p:restoredTop sz="78603" autoAdjust="0"/>
  </p:normalViewPr>
  <p:slideViewPr>
    <p:cSldViewPr snapToGrid="0">
      <p:cViewPr>
        <p:scale>
          <a:sx n="125" d="100"/>
          <a:sy n="125" d="100"/>
        </p:scale>
        <p:origin x="-1422" y="-72"/>
      </p:cViewPr>
      <p:guideLst>
        <p:guide orient="horz" pos="4050"/>
        <p:guide orient="horz" pos="987"/>
        <p:guide pos="288"/>
        <p:guide pos="5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4AB4B-665D-444E-B7E1-8F65A1B7A901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ADEA-01AE-4C38-8388-615C2EE12E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ADEA-01AE-4C38-8388-615C2EE12E8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ADEA-01AE-4C38-8388-615C2EE12E8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ADEA-01AE-4C38-8388-615C2EE12E8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16" cy="687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8" name="Picture 7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768138"/>
            <a:ext cx="914400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394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921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90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10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7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9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399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7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91497"/>
            <a:ext cx="9144608" cy="6566503"/>
          </a:xfrm>
          <a:prstGeom prst="rect">
            <a:avLst/>
          </a:prstGeom>
        </p:spPr>
      </p:pic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16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561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408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98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855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91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91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0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5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7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2" name="Picture 11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3928946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784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86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70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1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4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400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13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63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508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6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320681"/>
            <a:ext cx="9144608" cy="6637866"/>
          </a:xfrm>
          <a:prstGeom prst="rect">
            <a:avLst/>
          </a:prstGeom>
        </p:spPr>
      </p:pic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29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562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789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50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024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933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928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33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98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0" name="Picture 9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4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761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039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10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202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125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841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995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1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018" cy="6858000"/>
          </a:xfrm>
          <a:prstGeom prst="rect">
            <a:avLst/>
          </a:prstGeom>
        </p:spPr>
      </p:pic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9" name="Picture 8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lueBend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Nielsen_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0604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326438" y="5467350"/>
            <a:ext cx="547687" cy="5476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326438" y="5553075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098EFB3-4F2A-43C7-8424-C36BD24985A4}" type="slidenum">
              <a:rPr lang="en-US" altLang="en-US" sz="1600" b="1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‹Nº›</a:t>
            </a:fld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6629400"/>
            <a:ext cx="4302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Copyright © 2010 The Nielsen Company. Confidential and proprietary.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"/>
            <a:ext cx="9144000" cy="6870462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51714"/>
            <a:ext cx="3912178" cy="49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60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2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8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6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1" name="Picture 10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0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0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5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7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02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8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6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27524"/>
            <a:ext cx="3912178" cy="5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81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85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1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63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06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95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3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74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79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08" y="2882348"/>
            <a:ext cx="5485393" cy="82793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6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9208" y="3740100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0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3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30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07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33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88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0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0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49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54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77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4069" y="2971286"/>
            <a:ext cx="5596363" cy="97162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7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Wordmark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Wordmark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33129"/>
            <a:ext cx="9144608" cy="6637866"/>
          </a:xfrm>
          <a:prstGeom prst="rect">
            <a:avLst/>
          </a:prstGeom>
        </p:spPr>
      </p:pic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6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22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64.xml"/><Relationship Id="rId7" Type="http://schemas.openxmlformats.org/officeDocument/2006/relationships/vmlDrawing" Target="../drawings/vmlDrawing8.v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0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65.xml"/><Relationship Id="rId9" Type="http://schemas.openxmlformats.org/officeDocument/2006/relationships/oleObject" Target="../embeddings/oleObject8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6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1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oleObject" Target="../embeddings/oleObject9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74.xml"/><Relationship Id="rId7" Type="http://schemas.openxmlformats.org/officeDocument/2006/relationships/vmlDrawing" Target="../drawings/vmlDrawing10.v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75.xml"/><Relationship Id="rId9" Type="http://schemas.openxmlformats.org/officeDocument/2006/relationships/oleObject" Target="../embeddings/oleObject10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79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80.xml"/><Relationship Id="rId9" Type="http://schemas.openxmlformats.org/officeDocument/2006/relationships/oleObject" Target="../embeddings/oleObject11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84.xml"/><Relationship Id="rId7" Type="http://schemas.openxmlformats.org/officeDocument/2006/relationships/vmlDrawing" Target="../drawings/vmlDrawing12.v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85.xml"/><Relationship Id="rId9" Type="http://schemas.openxmlformats.org/officeDocument/2006/relationships/oleObject" Target="../embeddings/oleObject12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89.xml"/><Relationship Id="rId7" Type="http://schemas.openxmlformats.org/officeDocument/2006/relationships/vmlDrawing" Target="../drawings/vmlDrawing13.v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5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90.xml"/><Relationship Id="rId9" Type="http://schemas.openxmlformats.org/officeDocument/2006/relationships/oleObject" Target="../embeddings/oleObject13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94.xml"/><Relationship Id="rId7" Type="http://schemas.openxmlformats.org/officeDocument/2006/relationships/vmlDrawing" Target="../drawings/vmlDrawing14.v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6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95.xml"/><Relationship Id="rId9" Type="http://schemas.openxmlformats.org/officeDocument/2006/relationships/oleObject" Target="../embeddings/oleObject14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99.xml"/><Relationship Id="rId7" Type="http://schemas.openxmlformats.org/officeDocument/2006/relationships/vmlDrawing" Target="../drawings/vmlDrawing15.v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1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00.xml"/><Relationship Id="rId9" Type="http://schemas.openxmlformats.org/officeDocument/2006/relationships/oleObject" Target="../embeddings/oleObject15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slideLayout" Target="../slideLayouts/slideLayout104.xml"/><Relationship Id="rId7" Type="http://schemas.openxmlformats.org/officeDocument/2006/relationships/vmlDrawing" Target="../drawings/vmlDrawing16.v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18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05.xml"/><Relationship Id="rId9" Type="http://schemas.openxmlformats.org/officeDocument/2006/relationships/oleObject" Target="../embeddings/oleObject16.bin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slideLayout" Target="../slideLayouts/slideLayout109.xml"/><Relationship Id="rId7" Type="http://schemas.openxmlformats.org/officeDocument/2006/relationships/vmlDrawing" Target="../drawings/vmlDrawing17.v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1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10.xml"/><Relationship Id="rId9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4.xml"/><Relationship Id="rId9" Type="http://schemas.openxmlformats.org/officeDocument/2006/relationships/oleObject" Target="../embeddings/oleObject1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114.xml"/><Relationship Id="rId7" Type="http://schemas.openxmlformats.org/officeDocument/2006/relationships/vmlDrawing" Target="../drawings/vmlDrawing18.v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theme" Target="../theme/theme20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15.xml"/><Relationship Id="rId9" Type="http://schemas.openxmlformats.org/officeDocument/2006/relationships/oleObject" Target="../embeddings/oleObject18.bin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slideLayout" Target="../slideLayouts/slideLayout119.xml"/><Relationship Id="rId7" Type="http://schemas.openxmlformats.org/officeDocument/2006/relationships/vmlDrawing" Target="../drawings/vmlDrawing19.v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theme" Target="../theme/theme21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2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20.xml"/><Relationship Id="rId9" Type="http://schemas.openxmlformats.org/officeDocument/2006/relationships/oleObject" Target="../embeddings/oleObject19.bin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slideLayout" Target="../slideLayouts/slideLayout124.xml"/><Relationship Id="rId7" Type="http://schemas.openxmlformats.org/officeDocument/2006/relationships/vmlDrawing" Target="../drawings/vmlDrawing20.v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theme" Target="../theme/theme2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2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oleObject" Target="../embeddings/oleObject20.bin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slideLayout" Target="../slideLayouts/slideLayout129.xml"/><Relationship Id="rId7" Type="http://schemas.openxmlformats.org/officeDocument/2006/relationships/vmlDrawing" Target="../drawings/vmlDrawing21.v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theme" Target="../theme/theme2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30.xml"/><Relationship Id="rId9" Type="http://schemas.openxmlformats.org/officeDocument/2006/relationships/oleObject" Target="../embeddings/oleObject21.bin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slideLayout" Target="../slideLayouts/slideLayout134.xml"/><Relationship Id="rId7" Type="http://schemas.openxmlformats.org/officeDocument/2006/relationships/vmlDrawing" Target="../drawings/vmlDrawing22.v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theme" Target="../theme/theme2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35.xml"/><Relationship Id="rId9" Type="http://schemas.openxmlformats.org/officeDocument/2006/relationships/oleObject" Target="../embeddings/oleObject22.bin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25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41.xml"/><Relationship Id="rId10" Type="http://schemas.openxmlformats.org/officeDocument/2006/relationships/oleObject" Target="../embeddings/oleObject23.bin"/><Relationship Id="rId4" Type="http://schemas.openxmlformats.org/officeDocument/2006/relationships/slideLayout" Target="../slideLayouts/slideLayout140.xml"/><Relationship Id="rId9" Type="http://schemas.openxmlformats.org/officeDocument/2006/relationships/tags" Target="../tags/tag2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3" Type="http://schemas.openxmlformats.org/officeDocument/2006/relationships/slideLayout" Target="../slideLayouts/slideLayout145.xml"/><Relationship Id="rId7" Type="http://schemas.openxmlformats.org/officeDocument/2006/relationships/theme" Target="../theme/theme26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47.xml"/><Relationship Id="rId10" Type="http://schemas.openxmlformats.org/officeDocument/2006/relationships/oleObject" Target="../embeddings/oleObject24.bin"/><Relationship Id="rId4" Type="http://schemas.openxmlformats.org/officeDocument/2006/relationships/slideLayout" Target="../slideLayouts/slideLayout146.xml"/><Relationship Id="rId9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8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29.xml"/><Relationship Id="rId9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34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45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49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50.xml"/><Relationship Id="rId9" Type="http://schemas.openxmlformats.org/officeDocument/2006/relationships/oleObject" Target="../embeddings/oleObject5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54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8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55.xml"/><Relationship Id="rId9" Type="http://schemas.openxmlformats.org/officeDocument/2006/relationships/oleObject" Target="../embeddings/oleObject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59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60.xml"/><Relationship Id="rId9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73" r:id="rId4"/>
    <p:sldLayoutId id="2147483661" r:id="rId5"/>
    <p:sldLayoutId id="2147483679" r:id="rId6"/>
    <p:sldLayoutId id="2147483662" r:id="rId7"/>
    <p:sldLayoutId id="2147483680" r:id="rId8"/>
    <p:sldLayoutId id="2147483663" r:id="rId9"/>
    <p:sldLayoutId id="2147483676" r:id="rId10"/>
    <p:sldLayoutId id="2147483671" r:id="rId11"/>
    <p:sldLayoutId id="2147483677" r:id="rId12"/>
    <p:sldLayoutId id="2147483664" r:id="rId13"/>
    <p:sldLayoutId id="2147483678" r:id="rId14"/>
    <p:sldLayoutId id="2147483650" r:id="rId15"/>
    <p:sldLayoutId id="2147483674" r:id="rId16"/>
    <p:sldLayoutId id="2147483651" r:id="rId17"/>
    <p:sldLayoutId id="2147483675" r:id="rId18"/>
    <p:sldLayoutId id="2147483721" r:id="rId19"/>
    <p:sldLayoutId id="2147483824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0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0836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9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51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22220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9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75897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9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6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7846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|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32488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54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85075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7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2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83208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9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336056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75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36402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8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1937392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5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4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98077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24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86326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606558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19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6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28275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3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17325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72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365586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1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03227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2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Literature Search</a:t>
            </a:r>
          </a:p>
        </p:txBody>
      </p:sp>
    </p:spTree>
    <p:extLst>
      <p:ext uri="{BB962C8B-B14F-4D97-AF65-F5344CB8AC3E}">
        <p14:creationId xmlns:p14="http://schemas.microsoft.com/office/powerpoint/2010/main" val="30564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Example</a:t>
            </a:r>
          </a:p>
        </p:txBody>
      </p:sp>
      <p:sp>
        <p:nvSpPr>
          <p:cNvPr id="3" name="Subtitle 14"/>
          <p:cNvSpPr>
            <a:spLocks noGrp="1"/>
          </p:cNvSpPr>
          <p:nvPr>
            <p:ph type="subTitle" idx="1"/>
          </p:nvPr>
        </p:nvSpPr>
        <p:spPr>
          <a:xfrm>
            <a:off x="4797358" y="3731779"/>
            <a:ext cx="3912177" cy="1284154"/>
          </a:xfrm>
        </p:spPr>
        <p:txBody>
          <a:bodyPr/>
          <a:lstStyle/>
          <a:p>
            <a:r>
              <a:rPr lang="en-GB" sz="2000" dirty="0" smtClean="0"/>
              <a:t>Find information on antibiotic resistance reported in the bacterium </a:t>
            </a:r>
            <a:r>
              <a:rPr lang="en-GB" sz="2000" i="1" dirty="0" err="1" smtClean="0"/>
              <a:t>Serratia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marcescens</a:t>
            </a:r>
            <a:r>
              <a:rPr lang="en-GB" sz="2000" i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2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Workflow of the search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787" y="1194032"/>
            <a:ext cx="8588060" cy="1705665"/>
            <a:chOff x="128787" y="1194032"/>
            <a:chExt cx="8588060" cy="1705665"/>
          </a:xfrm>
        </p:grpSpPr>
        <p:sp>
          <p:nvSpPr>
            <p:cNvPr id="10" name="TextBox 9"/>
            <p:cNvSpPr txBox="1"/>
            <p:nvPr/>
          </p:nvSpPr>
          <p:spPr>
            <a:xfrm>
              <a:off x="128788" y="1637813"/>
              <a:ext cx="8588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Two main concepts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antibiotic resistance</a:t>
              </a:r>
              <a:r>
                <a:rPr lang="en-GB" sz="1400" dirty="0" smtClean="0">
                  <a:solidFill>
                    <a:srgbClr val="53565A"/>
                  </a:solidFill>
                </a:rPr>
                <a:t> and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Serratia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marcescens</a:t>
              </a:r>
              <a:r>
                <a:rPr lang="en-GB" sz="1400" dirty="0" smtClean="0">
                  <a:solidFill>
                    <a:srgbClr val="53565A"/>
                  </a:solidFill>
                </a:rPr>
                <a:t> are readily defined.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787" y="1194032"/>
              <a:ext cx="8435661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prstClr val="white"/>
                  </a:solidFill>
                </a:rPr>
                <a:t>Starting using Ask </a:t>
              </a:r>
              <a:r>
                <a:rPr lang="en-GB" sz="1600" b="1" dirty="0" err="1" smtClean="0">
                  <a:solidFill>
                    <a:prstClr val="white"/>
                  </a:solidFill>
                </a:rPr>
                <a:t>Reaxys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788" y="1945590"/>
              <a:ext cx="85880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rgbClr val="53565A"/>
                  </a:solidFill>
                </a:rPr>
                <a:t>If interested in the substance that retained effectiveness in the study by </a:t>
              </a:r>
              <a:r>
                <a:rPr lang="en-GB" sz="1400" dirty="0" err="1" smtClean="0">
                  <a:solidFill>
                    <a:srgbClr val="53565A"/>
                  </a:solidFill>
                </a:rPr>
                <a:t>Begic</a:t>
              </a:r>
              <a:r>
                <a:rPr lang="en-GB" sz="1400" dirty="0" smtClean="0">
                  <a:solidFill>
                    <a:srgbClr val="53565A"/>
                  </a:solidFill>
                </a:rPr>
                <a:t>, use </a:t>
              </a:r>
              <a:r>
                <a:rPr lang="en-GB" sz="1400" b="1" dirty="0" smtClean="0">
                  <a:solidFill>
                    <a:srgbClr val="53565A"/>
                  </a:solidFill>
                </a:rPr>
                <a:t>Ask </a:t>
              </a:r>
              <a:r>
                <a:rPr lang="en-GB" sz="1400" b="1" dirty="0" err="1" smtClean="0">
                  <a:solidFill>
                    <a:srgbClr val="53565A"/>
                  </a:solidFill>
                </a:rPr>
                <a:t>Reaxys</a:t>
              </a:r>
              <a:r>
                <a:rPr lang="en-GB" sz="1400" dirty="0" smtClean="0">
                  <a:solidFill>
                    <a:srgbClr val="53565A"/>
                  </a:solidFill>
                </a:rPr>
                <a:t> to search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novobiocin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.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rgbClr val="53565A"/>
                  </a:solidFill>
                </a:rPr>
                <a:t>If interested in the mechanism of antibiotic resistance in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S.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marcescens</a:t>
              </a:r>
              <a:r>
                <a:rPr lang="en-GB" sz="1400" dirty="0" smtClean="0">
                  <a:solidFill>
                    <a:srgbClr val="53565A"/>
                  </a:solidFill>
                </a:rPr>
                <a:t>, search for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efflux pump</a:t>
              </a:r>
              <a:r>
                <a:rPr lang="en-GB" sz="1400" dirty="0" smtClean="0">
                  <a:solidFill>
                    <a:srgbClr val="53565A"/>
                  </a:solidFill>
                </a:rPr>
                <a:t>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in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Serratia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marcescens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.</a:t>
              </a:r>
              <a:endParaRPr lang="en-GB" sz="1400" dirty="0" smtClean="0">
                <a:solidFill>
                  <a:srgbClr val="53565A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8788" y="3020686"/>
            <a:ext cx="8588059" cy="3160604"/>
            <a:chOff x="128788" y="3020686"/>
            <a:chExt cx="8588059" cy="3160604"/>
          </a:xfrm>
        </p:grpSpPr>
        <p:sp>
          <p:nvSpPr>
            <p:cNvPr id="17" name="TextBox 16"/>
            <p:cNvSpPr txBox="1"/>
            <p:nvPr/>
          </p:nvSpPr>
          <p:spPr>
            <a:xfrm>
              <a:off x="128788" y="3020686"/>
              <a:ext cx="8435661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prstClr val="white"/>
                  </a:solidFill>
                </a:rPr>
                <a:t>Using Citation Basic Index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788" y="3359240"/>
              <a:ext cx="85880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Using </a:t>
              </a:r>
              <a:r>
                <a:rPr lang="en-GB" sz="1400" b="1" dirty="0" smtClean="0">
                  <a:solidFill>
                    <a:srgbClr val="53565A"/>
                  </a:solidFill>
                </a:rPr>
                <a:t>Lookup</a:t>
              </a:r>
              <a:r>
                <a:rPr lang="en-GB" sz="1400" dirty="0" smtClean="0">
                  <a:solidFill>
                    <a:srgbClr val="53565A"/>
                  </a:solidFill>
                </a:rPr>
                <a:t> to gain understanding of terms present.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Terms that start with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antibiotic resistance </a:t>
              </a:r>
              <a:r>
                <a:rPr lang="en-GB" sz="1400" dirty="0" smtClean="0">
                  <a:solidFill>
                    <a:srgbClr val="53565A"/>
                  </a:solidFill>
                </a:rPr>
                <a:t>and 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antibiotic resistant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Select the terms of interest and click </a:t>
              </a:r>
              <a:r>
                <a:rPr lang="en-GB" sz="1400" b="1" dirty="0" smtClean="0">
                  <a:solidFill>
                    <a:srgbClr val="53565A"/>
                  </a:solidFill>
                </a:rPr>
                <a:t>Transfer</a:t>
              </a:r>
              <a:r>
                <a:rPr lang="en-GB" sz="1400" dirty="0" smtClean="0">
                  <a:solidFill>
                    <a:srgbClr val="53565A"/>
                  </a:solidFill>
                </a:rPr>
                <a:t> to populate the </a:t>
              </a:r>
              <a:r>
                <a:rPr lang="en-GB" sz="1400" dirty="0" err="1" smtClean="0">
                  <a:solidFill>
                    <a:srgbClr val="53565A"/>
                  </a:solidFill>
                </a:rPr>
                <a:t>Querylet</a:t>
              </a:r>
              <a:r>
                <a:rPr lang="en-GB" sz="1400" dirty="0" smtClean="0">
                  <a:solidFill>
                    <a:srgbClr val="53565A"/>
                  </a:solidFill>
                </a:rPr>
                <a:t> entry box. Alternatively use truncation and operators to cover most of the terms found.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GB" sz="1400" i="1" dirty="0">
                  <a:solidFill>
                    <a:srgbClr val="53565A"/>
                  </a:solidFill>
                </a:rPr>
                <a:t>a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ntibiotic next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resistan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* next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bacter</a:t>
              </a:r>
              <a:r>
                <a:rPr lang="en-GB" sz="1400" i="1" dirty="0">
                  <a:solidFill>
                    <a:srgbClr val="53565A"/>
                  </a:solidFill>
                </a:rPr>
                <a:t>*</a:t>
              </a:r>
              <a:endParaRPr lang="en-GB" sz="1400" i="1" dirty="0" smtClean="0">
                <a:solidFill>
                  <a:srgbClr val="53565A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788" y="4551563"/>
              <a:ext cx="8588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Lots of results are generated, consider searching terms for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Serratia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 </a:t>
              </a:r>
              <a:r>
                <a:rPr lang="en-GB" sz="1400" i="1" dirty="0" err="1" smtClean="0">
                  <a:solidFill>
                    <a:srgbClr val="53565A"/>
                  </a:solidFill>
                </a:rPr>
                <a:t>marcescens</a:t>
              </a:r>
              <a:r>
                <a:rPr lang="en-GB" sz="1400" i="1" dirty="0">
                  <a:solidFill>
                    <a:srgbClr val="53565A"/>
                  </a:solidFill>
                </a:rPr>
                <a:t> </a:t>
              </a:r>
              <a:r>
                <a:rPr lang="en-GB" sz="1400" dirty="0" smtClean="0">
                  <a:solidFill>
                    <a:srgbClr val="53565A"/>
                  </a:solidFill>
                </a:rPr>
                <a:t>(</a:t>
              </a:r>
              <a:r>
                <a:rPr lang="en-GB" sz="1400" i="1" dirty="0" smtClean="0">
                  <a:solidFill>
                    <a:srgbClr val="53565A"/>
                  </a:solidFill>
                </a:rPr>
                <a:t>s. </a:t>
              </a:r>
              <a:r>
                <a:rPr lang="en-GB" sz="1400" dirty="0" err="1" smtClean="0">
                  <a:solidFill>
                    <a:srgbClr val="53565A"/>
                  </a:solidFill>
                </a:rPr>
                <a:t>marcescens</a:t>
              </a:r>
              <a:r>
                <a:rPr lang="en-GB" sz="1400" dirty="0" smtClean="0">
                  <a:solidFill>
                    <a:srgbClr val="53565A"/>
                  </a:solidFill>
                </a:rPr>
                <a:t>) using </a:t>
              </a:r>
              <a:r>
                <a:rPr lang="en-GB" sz="1400" b="1" dirty="0" smtClean="0">
                  <a:solidFill>
                    <a:srgbClr val="53565A"/>
                  </a:solidFill>
                </a:rPr>
                <a:t>Lookup </a:t>
              </a:r>
              <a:r>
                <a:rPr lang="en-GB" sz="1400" dirty="0" smtClean="0">
                  <a:solidFill>
                    <a:srgbClr val="53565A"/>
                  </a:solidFill>
                </a:rPr>
                <a:t>again.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8788" y="5227183"/>
              <a:ext cx="85880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Combine both hit sets: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Entering all terms in a single </a:t>
              </a:r>
              <a:r>
                <a:rPr lang="en-GB" sz="1400" dirty="0" err="1" smtClean="0">
                  <a:solidFill>
                    <a:srgbClr val="53565A"/>
                  </a:solidFill>
                </a:rPr>
                <a:t>querylet</a:t>
              </a:r>
              <a:endParaRPr lang="en-GB" sz="1400" dirty="0" smtClean="0">
                <a:solidFill>
                  <a:srgbClr val="53565A"/>
                </a:solidFill>
              </a:endParaRP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rgbClr val="53565A"/>
                  </a:solidFill>
                </a:rPr>
                <a:t>(antibiotic next </a:t>
              </a:r>
              <a:r>
                <a:rPr lang="en-US" sz="1400" i="1" dirty="0" err="1">
                  <a:solidFill>
                    <a:srgbClr val="53565A"/>
                  </a:solidFill>
                </a:rPr>
                <a:t>resistan</a:t>
              </a:r>
              <a:r>
                <a:rPr lang="en-US" sz="1400" i="1" dirty="0">
                  <a:solidFill>
                    <a:srgbClr val="53565A"/>
                  </a:solidFill>
                </a:rPr>
                <a:t>* next </a:t>
              </a:r>
              <a:r>
                <a:rPr lang="en-US" sz="1400" i="1" dirty="0" err="1">
                  <a:solidFill>
                    <a:srgbClr val="53565A"/>
                  </a:solidFill>
                </a:rPr>
                <a:t>bacter</a:t>
              </a:r>
              <a:r>
                <a:rPr lang="en-US" sz="1400" i="1" dirty="0">
                  <a:solidFill>
                    <a:srgbClr val="53565A"/>
                  </a:solidFill>
                </a:rPr>
                <a:t>*) and (s next </a:t>
              </a:r>
              <a:r>
                <a:rPr lang="en-US" sz="1400" i="1" dirty="0" err="1">
                  <a:solidFill>
                    <a:srgbClr val="53565A"/>
                  </a:solidFill>
                </a:rPr>
                <a:t>marcescens</a:t>
              </a:r>
              <a:r>
                <a:rPr lang="en-US" sz="1400" i="1" dirty="0">
                  <a:solidFill>
                    <a:srgbClr val="53565A"/>
                  </a:solidFill>
                </a:rPr>
                <a:t> or </a:t>
              </a:r>
              <a:r>
                <a:rPr lang="en-US" sz="1400" i="1" dirty="0" err="1">
                  <a:solidFill>
                    <a:srgbClr val="53565A"/>
                  </a:solidFill>
                </a:rPr>
                <a:t>serratia</a:t>
              </a:r>
              <a:r>
                <a:rPr lang="en-US" sz="1400" i="1" dirty="0">
                  <a:solidFill>
                    <a:srgbClr val="53565A"/>
                  </a:solidFill>
                </a:rPr>
                <a:t> next </a:t>
              </a:r>
              <a:r>
                <a:rPr lang="en-US" sz="1400" i="1" dirty="0" err="1">
                  <a:solidFill>
                    <a:srgbClr val="53565A"/>
                  </a:solidFill>
                </a:rPr>
                <a:t>marcescens</a:t>
              </a:r>
              <a:r>
                <a:rPr lang="en-US" sz="1400" i="1" dirty="0">
                  <a:solidFill>
                    <a:srgbClr val="53565A"/>
                  </a:solidFill>
                </a:rPr>
                <a:t>)</a:t>
              </a:r>
              <a:endParaRPr lang="en-GB" sz="1400" i="1" dirty="0" smtClean="0">
                <a:solidFill>
                  <a:srgbClr val="53565A"/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53565A"/>
                  </a:solidFill>
                </a:rPr>
                <a:t>Using the </a:t>
              </a:r>
              <a:r>
                <a:rPr lang="en-GB" sz="1400" b="1" dirty="0" smtClean="0">
                  <a:solidFill>
                    <a:srgbClr val="53565A"/>
                  </a:solidFill>
                </a:rPr>
                <a:t>History</a:t>
              </a:r>
              <a:r>
                <a:rPr lang="en-GB" sz="1400" dirty="0" smtClean="0">
                  <a:solidFill>
                    <a:srgbClr val="53565A"/>
                  </a:solidFill>
                </a:rPr>
                <a:t> tab and combine both hit sets.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2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Results information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87" y="1194032"/>
            <a:ext cx="84356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Each record provides a “glance” at the content of the article and is a starting point for further exploration.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3928" r="56049" b="37965"/>
          <a:stretch/>
        </p:blipFill>
        <p:spPr bwMode="auto">
          <a:xfrm>
            <a:off x="1138960" y="1778807"/>
            <a:ext cx="8005040" cy="33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58344" y="4301544"/>
            <a:ext cx="7263684" cy="1361992"/>
            <a:chOff x="1558344" y="4301544"/>
            <a:chExt cx="7263684" cy="136199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558344" y="4301544"/>
              <a:ext cx="3992450" cy="11333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50794" y="5201871"/>
              <a:ext cx="3271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Which other bacterial species were found in the studied microbial communities?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8787" y="4069724"/>
            <a:ext cx="1532586" cy="2617039"/>
            <a:chOff x="128787" y="4069724"/>
            <a:chExt cx="1532586" cy="261703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62885" y="4069724"/>
              <a:ext cx="502276" cy="15938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8787" y="5671100"/>
              <a:ext cx="15325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What information has been reported on substances relevant to this study?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 smtClean="0"/>
              <a:t>Summary exercises</a:t>
            </a:r>
            <a:endParaRPr lang="en-US" sz="34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88" y="469684"/>
            <a:ext cx="858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Use </a:t>
            </a:r>
            <a:r>
              <a:rPr lang="en-GB" sz="1400" b="1" dirty="0" smtClean="0">
                <a:solidFill>
                  <a:srgbClr val="53565A"/>
                </a:solidFill>
              </a:rPr>
              <a:t>Lookup</a:t>
            </a:r>
            <a:r>
              <a:rPr lang="en-GB" sz="1400" dirty="0" smtClean="0">
                <a:solidFill>
                  <a:srgbClr val="53565A"/>
                </a:solidFill>
              </a:rPr>
              <a:t> in the </a:t>
            </a:r>
            <a:r>
              <a:rPr lang="en-GB" sz="1400" b="1" dirty="0" smtClean="0">
                <a:solidFill>
                  <a:srgbClr val="53565A"/>
                </a:solidFill>
              </a:rPr>
              <a:t>Authors </a:t>
            </a:r>
            <a:r>
              <a:rPr lang="en-GB" sz="1400" dirty="0" err="1" smtClean="0">
                <a:solidFill>
                  <a:srgbClr val="53565A"/>
                </a:solidFill>
              </a:rPr>
              <a:t>Querylet</a:t>
            </a:r>
            <a:r>
              <a:rPr lang="en-GB" sz="1400" dirty="0" smtClean="0">
                <a:solidFill>
                  <a:srgbClr val="53565A"/>
                </a:solidFill>
              </a:rPr>
              <a:t> to find records of publications by </a:t>
            </a:r>
            <a:r>
              <a:rPr lang="en-GB" sz="1400" dirty="0" err="1" smtClean="0">
                <a:solidFill>
                  <a:srgbClr val="53565A"/>
                </a:solidFill>
              </a:rPr>
              <a:t>Prof.</a:t>
            </a:r>
            <a:r>
              <a:rPr lang="en-GB" sz="1400" dirty="0" smtClean="0">
                <a:solidFill>
                  <a:srgbClr val="53565A"/>
                </a:solidFill>
              </a:rPr>
              <a:t> Anthony G M Barrett.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88" y="1247145"/>
            <a:ext cx="858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Find the record in </a:t>
            </a:r>
            <a:r>
              <a:rPr lang="en-GB" sz="1400" dirty="0" err="1" smtClean="0">
                <a:solidFill>
                  <a:srgbClr val="53565A"/>
                </a:solidFill>
              </a:rPr>
              <a:t>Reaxys</a:t>
            </a:r>
            <a:r>
              <a:rPr lang="en-GB" sz="1400" dirty="0" smtClean="0">
                <a:solidFill>
                  <a:srgbClr val="53565A"/>
                </a:solidFill>
              </a:rPr>
              <a:t> for the original article DOI 10.1111/ejn.12534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788" y="2024606"/>
            <a:ext cx="858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For GABAAR receptors compare results for the term </a:t>
            </a:r>
            <a:r>
              <a:rPr lang="en-GB" sz="1400" i="1" dirty="0" err="1" smtClean="0">
                <a:solidFill>
                  <a:srgbClr val="53565A"/>
                </a:solidFill>
              </a:rPr>
              <a:t>gabaar</a:t>
            </a:r>
            <a:r>
              <a:rPr lang="en-GB" sz="1400" dirty="0" smtClean="0">
                <a:solidFill>
                  <a:srgbClr val="53565A"/>
                </a:solidFill>
              </a:rPr>
              <a:t> using </a:t>
            </a:r>
            <a:r>
              <a:rPr lang="en-GB" sz="1400" b="1" dirty="0" smtClean="0">
                <a:solidFill>
                  <a:srgbClr val="53565A"/>
                </a:solidFill>
              </a:rPr>
              <a:t>Ask </a:t>
            </a:r>
            <a:r>
              <a:rPr lang="en-GB" sz="1400" b="1" dirty="0" err="1" smtClean="0">
                <a:solidFill>
                  <a:srgbClr val="53565A"/>
                </a:solidFill>
              </a:rPr>
              <a:t>Reaxys</a:t>
            </a:r>
            <a:r>
              <a:rPr lang="en-GB" sz="1400" dirty="0" smtClean="0">
                <a:solidFill>
                  <a:srgbClr val="53565A"/>
                </a:solidFill>
              </a:rPr>
              <a:t> and </a:t>
            </a:r>
            <a:r>
              <a:rPr lang="en-GB" sz="1400" b="1" dirty="0" smtClean="0">
                <a:solidFill>
                  <a:srgbClr val="53565A"/>
                </a:solidFill>
              </a:rPr>
              <a:t>Citation Basic Index.</a:t>
            </a:r>
            <a:endParaRPr lang="en-GB" sz="1400" dirty="0" smtClean="0">
              <a:solidFill>
                <a:srgbClr val="5356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788" y="3017510"/>
            <a:ext cx="858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Comparison of answers from the following searches. Find the unique records in the second hit set.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i="1" dirty="0" err="1">
                <a:solidFill>
                  <a:srgbClr val="53565A"/>
                </a:solidFill>
              </a:rPr>
              <a:t>g</a:t>
            </a:r>
            <a:r>
              <a:rPr lang="en-GB" sz="1400" i="1" dirty="0" err="1" smtClean="0">
                <a:solidFill>
                  <a:srgbClr val="53565A"/>
                </a:solidFill>
              </a:rPr>
              <a:t>abaar</a:t>
            </a:r>
            <a:r>
              <a:rPr lang="en-GB" sz="1400" i="1" dirty="0" smtClean="0">
                <a:solidFill>
                  <a:srgbClr val="53565A"/>
                </a:solidFill>
              </a:rPr>
              <a:t> benzodiazepine</a:t>
            </a:r>
            <a:r>
              <a:rPr lang="en-GB" sz="1400" dirty="0" smtClean="0">
                <a:solidFill>
                  <a:srgbClr val="53565A"/>
                </a:solidFill>
              </a:rPr>
              <a:t> using </a:t>
            </a:r>
            <a:r>
              <a:rPr lang="en-GB" sz="1400" b="1" dirty="0" smtClean="0">
                <a:solidFill>
                  <a:srgbClr val="53565A"/>
                </a:solidFill>
              </a:rPr>
              <a:t>Ask </a:t>
            </a:r>
            <a:r>
              <a:rPr lang="en-GB" sz="1400" b="1" dirty="0" err="1" smtClean="0">
                <a:solidFill>
                  <a:srgbClr val="53565A"/>
                </a:solidFill>
              </a:rPr>
              <a:t>Reaxys</a:t>
            </a:r>
            <a:endParaRPr lang="en-GB" sz="1400" b="1" dirty="0" smtClean="0">
              <a:solidFill>
                <a:srgbClr val="53565A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400" i="1" dirty="0" err="1">
                <a:solidFill>
                  <a:srgbClr val="53565A"/>
                </a:solidFill>
              </a:rPr>
              <a:t>gabaar</a:t>
            </a:r>
            <a:r>
              <a:rPr lang="en-GB" sz="1400" i="1" dirty="0">
                <a:solidFill>
                  <a:srgbClr val="53565A"/>
                </a:solidFill>
              </a:rPr>
              <a:t> </a:t>
            </a:r>
            <a:r>
              <a:rPr lang="en-GB" sz="1400" i="1" dirty="0" smtClean="0">
                <a:solidFill>
                  <a:srgbClr val="53565A"/>
                </a:solidFill>
              </a:rPr>
              <a:t>*</a:t>
            </a:r>
            <a:r>
              <a:rPr lang="en-GB" sz="1400" i="1" dirty="0" err="1" smtClean="0">
                <a:solidFill>
                  <a:srgbClr val="53565A"/>
                </a:solidFill>
              </a:rPr>
              <a:t>benzodiazep</a:t>
            </a:r>
            <a:r>
              <a:rPr lang="en-GB" sz="1400" i="1" dirty="0" smtClean="0">
                <a:solidFill>
                  <a:srgbClr val="53565A"/>
                </a:solidFill>
              </a:rPr>
              <a:t>* </a:t>
            </a:r>
            <a:r>
              <a:rPr lang="en-GB" sz="1400" dirty="0" smtClean="0">
                <a:solidFill>
                  <a:srgbClr val="53565A"/>
                </a:solidFill>
              </a:rPr>
              <a:t>using the </a:t>
            </a:r>
            <a:r>
              <a:rPr lang="en-GB" sz="1400" b="1" dirty="0" smtClean="0">
                <a:solidFill>
                  <a:srgbClr val="53565A"/>
                </a:solidFill>
              </a:rPr>
              <a:t>Citation Basic Index </a:t>
            </a:r>
            <a:r>
              <a:rPr lang="en-GB" sz="1400" dirty="0" err="1" smtClean="0">
                <a:solidFill>
                  <a:srgbClr val="53565A"/>
                </a:solidFill>
              </a:rPr>
              <a:t>Querylet</a:t>
            </a:r>
            <a:endParaRPr lang="en-GB" sz="1400" b="1" dirty="0" smtClean="0">
              <a:solidFill>
                <a:srgbClr val="53565A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GB" sz="1400" dirty="0" smtClean="0">
              <a:solidFill>
                <a:srgbClr val="53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788" y="4441301"/>
            <a:ext cx="858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Compare hit sets from searching </a:t>
            </a:r>
            <a:r>
              <a:rPr lang="en-GB" sz="1400" i="1" dirty="0" smtClean="0">
                <a:solidFill>
                  <a:srgbClr val="53565A"/>
                </a:solidFill>
              </a:rPr>
              <a:t>benzodiazepine</a:t>
            </a:r>
            <a:r>
              <a:rPr lang="en-GB" sz="1400" dirty="0" smtClean="0">
                <a:solidFill>
                  <a:srgbClr val="53565A"/>
                </a:solidFill>
              </a:rPr>
              <a:t> using </a:t>
            </a:r>
            <a:r>
              <a:rPr lang="en-GB" sz="1400" b="1" dirty="0" smtClean="0">
                <a:solidFill>
                  <a:srgbClr val="53565A"/>
                </a:solidFill>
              </a:rPr>
              <a:t>Ask </a:t>
            </a:r>
            <a:r>
              <a:rPr lang="en-GB" sz="1400" b="1" dirty="0" err="1" smtClean="0">
                <a:solidFill>
                  <a:srgbClr val="53565A"/>
                </a:solidFill>
              </a:rPr>
              <a:t>Reaxys</a:t>
            </a:r>
            <a:r>
              <a:rPr lang="en-GB" sz="1400" dirty="0" smtClean="0">
                <a:solidFill>
                  <a:srgbClr val="53565A"/>
                </a:solidFill>
              </a:rPr>
              <a:t> and </a:t>
            </a:r>
            <a:r>
              <a:rPr lang="en-GB" sz="1400" b="1" dirty="0" smtClean="0">
                <a:solidFill>
                  <a:srgbClr val="53565A"/>
                </a:solidFill>
              </a:rPr>
              <a:t>Citation Basic Index.</a:t>
            </a:r>
            <a:endParaRPr lang="en-GB" sz="1400" dirty="0" smtClean="0">
              <a:solidFill>
                <a:srgbClr val="53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88" y="5218762"/>
            <a:ext cx="8588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3565A"/>
                </a:solidFill>
              </a:rPr>
              <a:t>Compare answers from each of the following searches in the </a:t>
            </a:r>
            <a:r>
              <a:rPr lang="en-GB" sz="1400" b="1" dirty="0" smtClean="0">
                <a:solidFill>
                  <a:srgbClr val="53565A"/>
                </a:solidFill>
              </a:rPr>
              <a:t>Citation Basic Index </a:t>
            </a:r>
            <a:r>
              <a:rPr lang="en-GB" sz="1400" dirty="0" err="1" smtClean="0">
                <a:solidFill>
                  <a:srgbClr val="53565A"/>
                </a:solidFill>
              </a:rPr>
              <a:t>Querylet</a:t>
            </a:r>
            <a:r>
              <a:rPr lang="en-GB" sz="1400" dirty="0" smtClean="0">
                <a:solidFill>
                  <a:srgbClr val="53565A"/>
                </a:solidFill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53565A"/>
                </a:solidFill>
              </a:rPr>
              <a:t>Click </a:t>
            </a:r>
            <a:r>
              <a:rPr lang="en-GB" sz="1400" b="1" dirty="0" smtClean="0">
                <a:solidFill>
                  <a:srgbClr val="53565A"/>
                </a:solidFill>
              </a:rPr>
              <a:t>Lookup</a:t>
            </a:r>
            <a:r>
              <a:rPr lang="en-GB" sz="1400" dirty="0" smtClean="0">
                <a:solidFill>
                  <a:srgbClr val="53565A"/>
                </a:solidFill>
              </a:rPr>
              <a:t> and enter the term </a:t>
            </a:r>
            <a:r>
              <a:rPr lang="en-GB" sz="1400" i="1" dirty="0" smtClean="0">
                <a:solidFill>
                  <a:srgbClr val="53565A"/>
                </a:solidFill>
              </a:rPr>
              <a:t>benzodiazepine receptor</a:t>
            </a:r>
            <a:r>
              <a:rPr lang="en-GB" sz="1400" dirty="0" smtClean="0">
                <a:solidFill>
                  <a:srgbClr val="53565A"/>
                </a:solidFill>
              </a:rPr>
              <a:t> and perform the search with the first suggestion.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53565A"/>
                </a:solidFill>
              </a:rPr>
              <a:t>Search </a:t>
            </a:r>
            <a:r>
              <a:rPr lang="en-GB" sz="1400" i="1" dirty="0" smtClean="0">
                <a:solidFill>
                  <a:srgbClr val="53565A"/>
                </a:solidFill>
              </a:rPr>
              <a:t>benzodiazepine receptor*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53565A"/>
                </a:solidFill>
              </a:rPr>
              <a:t>Search </a:t>
            </a:r>
            <a:r>
              <a:rPr lang="en-GB" sz="1400" i="1" dirty="0" err="1" smtClean="0">
                <a:solidFill>
                  <a:srgbClr val="53565A"/>
                </a:solidFill>
              </a:rPr>
              <a:t>benzodiazeptine</a:t>
            </a:r>
            <a:r>
              <a:rPr lang="en-GB" sz="1400" i="1" dirty="0" smtClean="0">
                <a:solidFill>
                  <a:srgbClr val="53565A"/>
                </a:solidFill>
              </a:rPr>
              <a:t> next receptor*</a:t>
            </a:r>
          </a:p>
        </p:txBody>
      </p:sp>
    </p:spTree>
    <p:extLst>
      <p:ext uri="{BB962C8B-B14F-4D97-AF65-F5344CB8AC3E}">
        <p14:creationId xmlns:p14="http://schemas.microsoft.com/office/powerpoint/2010/main" val="8408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j-lt"/>
              </a:rPr>
              <a:t>Sources of </a:t>
            </a:r>
            <a:r>
              <a:rPr lang="en-GB" b="0" dirty="0" err="1" smtClean="0">
                <a:latin typeface="+mj-lt"/>
              </a:rPr>
              <a:t>Reaxys</a:t>
            </a:r>
            <a:r>
              <a:rPr lang="en-GB" b="0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Bibliographic records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97" y="1146219"/>
            <a:ext cx="859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Bibliographic records in </a:t>
            </a:r>
            <a:r>
              <a:rPr lang="en-GB" dirty="0" err="1" smtClean="0"/>
              <a:t>Reaxys</a:t>
            </a:r>
            <a:r>
              <a:rPr lang="en-GB" dirty="0" smtClean="0"/>
              <a:t> date back to the 18</a:t>
            </a:r>
            <a:r>
              <a:rPr lang="en-GB" baseline="30000" dirty="0" smtClean="0"/>
              <a:t>th</a:t>
            </a:r>
            <a:r>
              <a:rPr lang="en-GB" dirty="0" smtClean="0"/>
              <a:t> century. Over time, the way in which scientists write articles and how these are entered into </a:t>
            </a:r>
            <a:r>
              <a:rPr lang="en-GB" dirty="0" err="1" smtClean="0"/>
              <a:t>Reaxys</a:t>
            </a:r>
            <a:r>
              <a:rPr lang="en-GB" dirty="0" smtClean="0"/>
              <a:t> has changed. Thus, content of older records may differ from that in recent records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397" y="2095305"/>
            <a:ext cx="8590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general, however, </a:t>
            </a:r>
            <a:r>
              <a:rPr lang="en-GB" dirty="0" err="1" smtClean="0"/>
              <a:t>Reaxys</a:t>
            </a:r>
            <a:r>
              <a:rPr lang="en-GB" dirty="0" smtClean="0"/>
              <a:t> houses Bibliographic records for original articles: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From around </a:t>
            </a:r>
            <a:r>
              <a:rPr lang="en-GB" b="1" dirty="0" smtClean="0"/>
              <a:t>450 core journal </a:t>
            </a:r>
            <a:r>
              <a:rPr lang="en-GB" dirty="0" smtClean="0"/>
              <a:t>titles and </a:t>
            </a:r>
            <a:r>
              <a:rPr lang="en-GB" b="1" dirty="0" smtClean="0"/>
              <a:t>key patent sources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These records contain: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Bibliography, titles, abstracts and index keywords from up to 6 sources*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Links to information in Substance (including property data) and Reaction records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Reaxys</a:t>
            </a:r>
            <a:r>
              <a:rPr lang="en-GB" sz="1600" dirty="0" smtClean="0"/>
              <a:t> has currently &gt;5 million of these bibliographic records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From around </a:t>
            </a:r>
            <a:r>
              <a:rPr lang="en-GB" b="1" dirty="0" smtClean="0"/>
              <a:t>16,000 journal titles </a:t>
            </a:r>
            <a:r>
              <a:rPr lang="en-GB" dirty="0" smtClean="0"/>
              <a:t>from 1970-present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These record contain: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Bibliography, titles, abstracts and index keywords from up to 6 </a:t>
            </a:r>
            <a:r>
              <a:rPr lang="en-GB" sz="1400" dirty="0" smtClean="0"/>
              <a:t>sources*</a:t>
            </a:r>
            <a:endParaRPr lang="en-GB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Reaxys</a:t>
            </a:r>
            <a:r>
              <a:rPr lang="en-GB" dirty="0"/>
              <a:t> has currently </a:t>
            </a:r>
            <a:r>
              <a:rPr lang="en-GB" dirty="0" smtClean="0"/>
              <a:t>&gt;46 </a:t>
            </a:r>
            <a:r>
              <a:rPr lang="en-GB" dirty="0"/>
              <a:t>million of these bibliographic records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214" y="5975350"/>
            <a:ext cx="878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 Index keywords come from the authors, from </a:t>
            </a:r>
            <a:r>
              <a:rPr lang="en-GB" sz="1200" dirty="0" err="1" smtClean="0"/>
              <a:t>Reaxys</a:t>
            </a:r>
            <a:r>
              <a:rPr lang="en-GB" sz="1200" dirty="0" smtClean="0"/>
              <a:t>, and from the world’s leading databases in engineering and materials sciences (</a:t>
            </a:r>
            <a:r>
              <a:rPr lang="en-GB" sz="1200" dirty="0" err="1" smtClean="0"/>
              <a:t>Compendex</a:t>
            </a:r>
            <a:r>
              <a:rPr lang="en-GB" sz="1200" dirty="0" smtClean="0"/>
              <a:t>), in medical and biosciences (</a:t>
            </a:r>
            <a:r>
              <a:rPr lang="en-GB" sz="1200" dirty="0" err="1" smtClean="0"/>
              <a:t>Embase</a:t>
            </a:r>
            <a:r>
              <a:rPr lang="en-GB" sz="1200" dirty="0" smtClean="0"/>
              <a:t>), in medical sciences (Medline) and in geosciences (</a:t>
            </a:r>
            <a:r>
              <a:rPr lang="en-GB" sz="1200" dirty="0" err="1" smtClean="0"/>
              <a:t>GEObase</a:t>
            </a:r>
            <a:r>
              <a:rPr lang="en-GB" sz="1200" dirty="0" smtClean="0"/>
              <a:t>). Keywords differ among sources, which is particularly relevant for the indexing of substances and substance classes. Auto-suggest term that appear as you enter search criteria, or when you use </a:t>
            </a:r>
            <a:r>
              <a:rPr lang="en-GB" sz="1200" b="1" dirty="0" smtClean="0"/>
              <a:t>Lookup</a:t>
            </a:r>
            <a:r>
              <a:rPr lang="en-GB" sz="1200" dirty="0" smtClean="0"/>
              <a:t> in </a:t>
            </a:r>
            <a:r>
              <a:rPr lang="en-GB" sz="1200" dirty="0" err="1" smtClean="0"/>
              <a:t>Querylets</a:t>
            </a:r>
            <a:r>
              <a:rPr lang="en-GB" sz="1200" dirty="0" smtClean="0"/>
              <a:t>, guide to relevant terms.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" y="2622654"/>
            <a:ext cx="7791719" cy="24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Bibliographic records</a:t>
            </a:r>
            <a:r>
              <a:rPr lang="en-GB" b="0" dirty="0" smtClean="0">
                <a:latin typeface="+mn-lt"/>
              </a:rPr>
              <a:t>: Core journal titles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6193" name="Group 136192"/>
          <p:cNvGrpSpPr/>
          <p:nvPr/>
        </p:nvGrpSpPr>
        <p:grpSpPr>
          <a:xfrm>
            <a:off x="296214" y="1156435"/>
            <a:ext cx="2067566" cy="3183745"/>
            <a:chOff x="296214" y="1156435"/>
            <a:chExt cx="2067566" cy="3183745"/>
          </a:xfrm>
        </p:grpSpPr>
        <p:grpSp>
          <p:nvGrpSpPr>
            <p:cNvPr id="28" name="Group 27"/>
            <p:cNvGrpSpPr/>
            <p:nvPr/>
          </p:nvGrpSpPr>
          <p:grpSpPr>
            <a:xfrm>
              <a:off x="296214" y="1156435"/>
              <a:ext cx="2067566" cy="3183745"/>
              <a:chOff x="296214" y="1156435"/>
              <a:chExt cx="2067566" cy="31837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96214" y="2202287"/>
                <a:ext cx="0" cy="213789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96214" y="4340180"/>
                <a:ext cx="4002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96214" y="3670479"/>
                <a:ext cx="4002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6214" y="2846231"/>
                <a:ext cx="4002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96343" y="1156435"/>
                <a:ext cx="18674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4C6C9C"/>
                    </a:solidFill>
                  </a:rPr>
                  <a:t>The Citation Basic Index </a:t>
                </a:r>
                <a:r>
                  <a:rPr lang="en-GB" sz="1200" dirty="0" err="1" smtClean="0">
                    <a:solidFill>
                      <a:srgbClr val="4C6C9C"/>
                    </a:solidFill>
                  </a:rPr>
                  <a:t>Querylet</a:t>
                </a:r>
                <a:r>
                  <a:rPr lang="en-GB" sz="1200" dirty="0" smtClean="0">
                    <a:solidFill>
                      <a:srgbClr val="4C6C9C"/>
                    </a:solidFill>
                  </a:rPr>
                  <a:t> can be used to search single words in the Title, Abstract and Keyword fields of the record.</a:t>
                </a:r>
                <a:endParaRPr lang="en-US" sz="1200" dirty="0">
                  <a:solidFill>
                    <a:srgbClr val="4C6C9C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296214" y="2202287"/>
              <a:ext cx="2001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363780" y="1723104"/>
            <a:ext cx="2653048" cy="839722"/>
            <a:chOff x="2363780" y="1723104"/>
            <a:chExt cx="2653048" cy="83972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781837" y="2202287"/>
              <a:ext cx="360608" cy="360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63780" y="1723104"/>
              <a:ext cx="265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Links from author names go to </a:t>
              </a:r>
              <a:r>
                <a:rPr lang="en-GB" sz="1200" b="1" dirty="0" smtClean="0">
                  <a:solidFill>
                    <a:srgbClr val="4C6C9C"/>
                  </a:solidFill>
                </a:rPr>
                <a:t>Author Records </a:t>
              </a:r>
              <a:r>
                <a:rPr lang="en-GB" sz="1200" dirty="0" smtClean="0">
                  <a:solidFill>
                    <a:srgbClr val="4C6C9C"/>
                  </a:solidFill>
                </a:rPr>
                <a:t>in Scopus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20236" y="1723103"/>
            <a:ext cx="2653048" cy="839723"/>
            <a:chOff x="4920236" y="1723103"/>
            <a:chExt cx="2653048" cy="839723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920237" y="2184769"/>
              <a:ext cx="424495" cy="378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20236" y="1723103"/>
              <a:ext cx="265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Links to full-text, and to citing articles (in Scopus),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76421" y="4580067"/>
            <a:ext cx="302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4C6C9C"/>
                </a:solidFill>
              </a:rPr>
              <a:t>Keywords include systematic and important terms from up to 6 sources.</a:t>
            </a:r>
            <a:endParaRPr lang="en-US" sz="1200" dirty="0">
              <a:solidFill>
                <a:srgbClr val="4C6C9C"/>
              </a:solidFill>
            </a:endParaRPr>
          </a:p>
        </p:txBody>
      </p:sp>
      <p:grpSp>
        <p:nvGrpSpPr>
          <p:cNvPr id="136192" name="Group 136191"/>
          <p:cNvGrpSpPr/>
          <p:nvPr/>
        </p:nvGrpSpPr>
        <p:grpSpPr>
          <a:xfrm>
            <a:off x="496343" y="5038460"/>
            <a:ext cx="3612018" cy="1141426"/>
            <a:chOff x="496343" y="5038460"/>
            <a:chExt cx="3612018" cy="114142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159099" y="5038460"/>
              <a:ext cx="25757" cy="6411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343" y="5718221"/>
              <a:ext cx="361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Links to records of excerpted and indexed substances and reactions reported in the article.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Bibliographic records</a:t>
            </a:r>
            <a:r>
              <a:rPr lang="en-GB" b="0" dirty="0" smtClean="0">
                <a:latin typeface="+mn-lt"/>
              </a:rPr>
              <a:t>: Patents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820" y="1146219"/>
            <a:ext cx="884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records include excerpted data in </a:t>
            </a:r>
            <a:r>
              <a:rPr lang="en-GB" b="1" dirty="0" smtClean="0"/>
              <a:t>Substance records </a:t>
            </a:r>
            <a:r>
              <a:rPr lang="en-GB" dirty="0" smtClean="0"/>
              <a:t>and </a:t>
            </a:r>
            <a:r>
              <a:rPr lang="en-GB" b="1" dirty="0" smtClean="0"/>
              <a:t>Reaction records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30897" r="55579" b="45195"/>
          <a:stretch/>
        </p:blipFill>
        <p:spPr bwMode="auto">
          <a:xfrm>
            <a:off x="231820" y="2175640"/>
            <a:ext cx="8251436" cy="17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r="56362" b="14597"/>
          <a:stretch/>
        </p:blipFill>
        <p:spPr bwMode="auto">
          <a:xfrm>
            <a:off x="2987899" y="2175639"/>
            <a:ext cx="6091706" cy="46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7098" y="4262907"/>
            <a:ext cx="2890801" cy="1949073"/>
            <a:chOff x="97098" y="4262907"/>
            <a:chExt cx="2890801" cy="1949073"/>
          </a:xfrm>
        </p:grpSpPr>
        <p:sp>
          <p:nvSpPr>
            <p:cNvPr id="24" name="TextBox 23"/>
            <p:cNvSpPr txBox="1"/>
            <p:nvPr/>
          </p:nvSpPr>
          <p:spPr>
            <a:xfrm>
              <a:off x="97098" y="5196317"/>
              <a:ext cx="23370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4C6C9C"/>
                  </a:solidFill>
                </a:rPr>
                <a:t>In addition to the bibliographic summary and abstract, the record includes information on the patent family with the indexed patent clearly marked.</a:t>
              </a:r>
              <a:endParaRPr lang="en-US" sz="1200" dirty="0">
                <a:solidFill>
                  <a:srgbClr val="4C6C9C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1751527" y="4262907"/>
              <a:ext cx="1236372" cy="798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67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Bibliographic records</a:t>
            </a:r>
            <a:r>
              <a:rPr lang="en-GB" b="0" dirty="0" smtClean="0">
                <a:latin typeface="+mn-lt"/>
              </a:rPr>
              <a:t>: Additional journal titles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20" y="1146219"/>
            <a:ext cx="884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Information on substances, reactions, properties and bioactivity data may be included in the record as text in the Title, Abstract and Keyword fields.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32842" r="55709" b="29544"/>
          <a:stretch/>
        </p:blipFill>
        <p:spPr bwMode="auto">
          <a:xfrm>
            <a:off x="596401" y="2718797"/>
            <a:ext cx="8118622" cy="26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1820" y="1978985"/>
            <a:ext cx="516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4C6C9C"/>
                </a:solidFill>
              </a:rPr>
              <a:t>In this case the searched term was </a:t>
            </a:r>
            <a:r>
              <a:rPr lang="en-GB" sz="1200" i="1" dirty="0" smtClean="0">
                <a:solidFill>
                  <a:srgbClr val="4C6C9C"/>
                </a:solidFill>
              </a:rPr>
              <a:t>*</a:t>
            </a:r>
            <a:r>
              <a:rPr lang="en-GB" sz="1200" i="1" dirty="0" err="1" smtClean="0">
                <a:solidFill>
                  <a:srgbClr val="4C6C9C"/>
                </a:solidFill>
              </a:rPr>
              <a:t>biocid</a:t>
            </a:r>
            <a:r>
              <a:rPr lang="en-GB" sz="1200" i="1" dirty="0" smtClean="0">
                <a:solidFill>
                  <a:srgbClr val="4C6C9C"/>
                </a:solidFill>
              </a:rPr>
              <a:t>*</a:t>
            </a:r>
            <a:r>
              <a:rPr lang="en-GB" sz="1200" dirty="0" smtClean="0">
                <a:solidFill>
                  <a:srgbClr val="4C6C9C"/>
                </a:solidFill>
              </a:rPr>
              <a:t>, which is reflected in the hit terms (highlighted in blue) biocidal, biocidal activity, biocides…</a:t>
            </a:r>
            <a:endParaRPr lang="en-US" sz="1200" dirty="0">
              <a:solidFill>
                <a:srgbClr val="4C6C9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711" y="5634439"/>
            <a:ext cx="677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4C6C9C"/>
                </a:solidFill>
              </a:rPr>
              <a:t>However the record also contains information on a class of polymer (</a:t>
            </a:r>
            <a:r>
              <a:rPr lang="en-GB" sz="1200" i="1" dirty="0" smtClean="0">
                <a:solidFill>
                  <a:srgbClr val="4C6C9C"/>
                </a:solidFill>
              </a:rPr>
              <a:t>polycarbonate urethane</a:t>
            </a:r>
            <a:r>
              <a:rPr lang="en-GB" sz="1200" dirty="0" smtClean="0">
                <a:solidFill>
                  <a:srgbClr val="4C6C9C"/>
                </a:solidFill>
              </a:rPr>
              <a:t>), on a reaction performed (</a:t>
            </a:r>
            <a:r>
              <a:rPr lang="en-GB" sz="1200" i="1" dirty="0" smtClean="0">
                <a:solidFill>
                  <a:srgbClr val="4C6C9C"/>
                </a:solidFill>
              </a:rPr>
              <a:t>reduction of silver nitrate</a:t>
            </a:r>
            <a:r>
              <a:rPr lang="en-GB" sz="1200" dirty="0" smtClean="0">
                <a:solidFill>
                  <a:srgbClr val="4C6C9C"/>
                </a:solidFill>
              </a:rPr>
              <a:t>) on bacterial types used in bioactivity tests (</a:t>
            </a:r>
            <a:r>
              <a:rPr lang="en-GB" sz="1200" i="1" dirty="0" smtClean="0">
                <a:solidFill>
                  <a:srgbClr val="4C6C9C"/>
                </a:solidFill>
              </a:rPr>
              <a:t>Gram-positive </a:t>
            </a:r>
            <a:r>
              <a:rPr lang="en-GB" sz="1200" dirty="0" smtClean="0">
                <a:solidFill>
                  <a:srgbClr val="4C6C9C"/>
                </a:solidFill>
              </a:rPr>
              <a:t>and </a:t>
            </a:r>
            <a:r>
              <a:rPr lang="en-GB" sz="1200" i="1" dirty="0" smtClean="0">
                <a:solidFill>
                  <a:srgbClr val="4C6C9C"/>
                </a:solidFill>
              </a:rPr>
              <a:t>Gram-negative Bacteria</a:t>
            </a:r>
            <a:r>
              <a:rPr lang="en-GB" sz="1200" dirty="0" smtClean="0">
                <a:solidFill>
                  <a:srgbClr val="4C6C9C"/>
                </a:solidFill>
              </a:rPr>
              <a:t>) and on DMF being used ad a polymer solvent and as a reducing agent. All this information is searchable through the </a:t>
            </a:r>
            <a:r>
              <a:rPr lang="en-GB" sz="1200" b="1" dirty="0" smtClean="0">
                <a:solidFill>
                  <a:srgbClr val="4C6C9C"/>
                </a:solidFill>
              </a:rPr>
              <a:t>Citation Basic Index</a:t>
            </a:r>
            <a:r>
              <a:rPr lang="en-GB" sz="1200" b="1" i="1" dirty="0" smtClean="0">
                <a:solidFill>
                  <a:srgbClr val="4C6C9C"/>
                </a:solidFill>
              </a:rPr>
              <a:t> </a:t>
            </a:r>
            <a:r>
              <a:rPr lang="en-GB" sz="1200" dirty="0" err="1" smtClean="0">
                <a:solidFill>
                  <a:srgbClr val="4C6C9C"/>
                </a:solidFill>
              </a:rPr>
              <a:t>Querylet</a:t>
            </a:r>
            <a:r>
              <a:rPr lang="en-GB" sz="1200" dirty="0" smtClean="0">
                <a:solidFill>
                  <a:srgbClr val="4C6C9C"/>
                </a:solidFill>
              </a:rPr>
              <a:t>.</a:t>
            </a:r>
            <a:endParaRPr lang="en-US" sz="1200" dirty="0">
              <a:solidFill>
                <a:srgbClr val="4C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Searching </a:t>
            </a:r>
            <a:r>
              <a:rPr lang="en-GB" dirty="0" smtClean="0">
                <a:latin typeface="+mn-lt"/>
              </a:rPr>
              <a:t>Bibliographic records</a:t>
            </a:r>
            <a:r>
              <a:rPr lang="en-GB" b="0" dirty="0">
                <a:latin typeface="+mn-lt"/>
              </a:rPr>
              <a:t> </a:t>
            </a:r>
            <a:r>
              <a:rPr lang="en-GB" b="0" dirty="0" smtClean="0">
                <a:latin typeface="+mn-lt"/>
              </a:rPr>
              <a:t>using </a:t>
            </a:r>
            <a:r>
              <a:rPr lang="en-GB" b="0" dirty="0" err="1" smtClean="0">
                <a:latin typeface="+mn-lt"/>
              </a:rPr>
              <a:t>Querylets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19" y="1421449"/>
            <a:ext cx="884778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 best way to perform a search using one or more </a:t>
            </a:r>
            <a:r>
              <a:rPr lang="en-GB" dirty="0" err="1" smtClean="0"/>
              <a:t>Querylet</a:t>
            </a:r>
            <a:r>
              <a:rPr lang="en-GB" dirty="0" smtClean="0"/>
              <a:t> is to: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Start typing in the </a:t>
            </a:r>
            <a:r>
              <a:rPr lang="en-GB" dirty="0" err="1" smtClean="0"/>
              <a:t>Querylet</a:t>
            </a:r>
            <a:r>
              <a:rPr lang="en-GB" dirty="0" smtClean="0"/>
              <a:t> entry box or </a:t>
            </a:r>
            <a:r>
              <a:rPr lang="en-GB" b="1" dirty="0" smtClean="0"/>
              <a:t>Lookup</a:t>
            </a:r>
            <a:endParaRPr lang="en-GB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Look over the lists of terms that appear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Select and transfer terms of interest to the </a:t>
            </a:r>
            <a:r>
              <a:rPr lang="en-GB" dirty="0" err="1" smtClean="0"/>
              <a:t>Querylet</a:t>
            </a:r>
            <a:r>
              <a:rPr lang="en-GB" dirty="0" smtClean="0"/>
              <a:t> or construct a comprehensive search term(s) using truncation, Boolean or proximity operators as needed.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153" y="4026242"/>
            <a:ext cx="8989451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4C6C9C"/>
                </a:solidFill>
              </a:rPr>
              <a:t>Important tips to remember!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rgbClr val="4C6C9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Truncation, which is indicated by an asterisk (*) allows for zero or any numbers of characters at the truncation point. It may be applied at the front, back or both.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When two terms are entered the default connection is the Boolean </a:t>
            </a:r>
            <a:r>
              <a:rPr lang="en-GB" sz="1400" b="1" dirty="0" smtClean="0">
                <a:solidFill>
                  <a:srgbClr val="4C6C9C"/>
                </a:solidFill>
              </a:rPr>
              <a:t>AND</a:t>
            </a:r>
            <a:endParaRPr lang="en-GB" sz="1400" dirty="0" smtClean="0">
              <a:solidFill>
                <a:srgbClr val="4C6C9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Synonymous terms should be connected with the Boolean </a:t>
            </a:r>
            <a:r>
              <a:rPr lang="en-GB" sz="1400" b="1" dirty="0" smtClean="0">
                <a:solidFill>
                  <a:srgbClr val="4C6C9C"/>
                </a:solidFill>
              </a:rPr>
              <a:t>OR</a:t>
            </a:r>
            <a:r>
              <a:rPr lang="en-GB" sz="1400" dirty="0" smtClean="0">
                <a:solidFill>
                  <a:srgbClr val="4C6C9C"/>
                </a:solidFill>
              </a:rPr>
              <a:t> and enclosed in parentheses, e.g., (</a:t>
            </a:r>
            <a:r>
              <a:rPr lang="en-GB" sz="1400" i="1" dirty="0" smtClean="0">
                <a:solidFill>
                  <a:srgbClr val="4C6C9C"/>
                </a:solidFill>
              </a:rPr>
              <a:t>asymmetric or chiral</a:t>
            </a:r>
            <a:r>
              <a:rPr lang="en-GB" sz="1400" dirty="0" smtClean="0">
                <a:solidFill>
                  <a:srgbClr val="4C6C9C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The semi-colon (;) is equivalent to </a:t>
            </a:r>
            <a:r>
              <a:rPr lang="en-GB" sz="1400" b="1" dirty="0" smtClean="0">
                <a:solidFill>
                  <a:srgbClr val="4C6C9C"/>
                </a:solidFill>
              </a:rPr>
              <a:t>OR</a:t>
            </a:r>
            <a:r>
              <a:rPr lang="en-GB" sz="1400" dirty="0" smtClean="0">
                <a:solidFill>
                  <a:srgbClr val="4C6C9C"/>
                </a:solidFill>
              </a:rPr>
              <a:t>, e.g., </a:t>
            </a:r>
            <a:r>
              <a:rPr lang="en-GB" sz="1400" i="1" dirty="0" smtClean="0">
                <a:solidFill>
                  <a:srgbClr val="4C6C9C"/>
                </a:solidFill>
              </a:rPr>
              <a:t>asymmetric next synth*; chiral next synth*.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Search criteria in the form of phrases should be enclosed in single quotes, e.g., ‘</a:t>
            </a:r>
            <a:r>
              <a:rPr lang="en-GB" sz="1400" i="1" dirty="0" smtClean="0">
                <a:solidFill>
                  <a:srgbClr val="4C6C9C"/>
                </a:solidFill>
              </a:rPr>
              <a:t>asymmetric synthesis’</a:t>
            </a:r>
            <a:endParaRPr lang="en-GB" sz="1400" dirty="0" smtClean="0">
              <a:solidFill>
                <a:srgbClr val="4C6C9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C6C9C"/>
                </a:solidFill>
              </a:rPr>
              <a:t>Terms may also be connected with the operators </a:t>
            </a:r>
            <a:r>
              <a:rPr lang="en-GB" sz="1400" b="1" dirty="0" smtClean="0">
                <a:solidFill>
                  <a:srgbClr val="4C6C9C"/>
                </a:solidFill>
              </a:rPr>
              <a:t>NEAR</a:t>
            </a:r>
            <a:r>
              <a:rPr lang="en-GB" sz="1400" dirty="0" smtClean="0">
                <a:solidFill>
                  <a:srgbClr val="4C6C9C"/>
                </a:solidFill>
              </a:rPr>
              <a:t> (search terms may appear close and in either order) or </a:t>
            </a:r>
            <a:r>
              <a:rPr lang="en-GB" sz="1400" b="1" dirty="0" smtClean="0">
                <a:solidFill>
                  <a:srgbClr val="4C6C9C"/>
                </a:solidFill>
              </a:rPr>
              <a:t>NEXT</a:t>
            </a:r>
            <a:r>
              <a:rPr lang="en-GB" sz="1400" dirty="0" smtClean="0">
                <a:solidFill>
                  <a:srgbClr val="4C6C9C"/>
                </a:solidFill>
              </a:rPr>
              <a:t> (search terms must appear close in the order specified.</a:t>
            </a:r>
            <a:endParaRPr lang="en-US" sz="1400" dirty="0">
              <a:solidFill>
                <a:srgbClr val="4C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Performing topic searches in </a:t>
            </a:r>
            <a:r>
              <a:rPr lang="en-GB" dirty="0" smtClean="0">
                <a:latin typeface="+mn-lt"/>
              </a:rPr>
              <a:t>Bibliographic records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19" y="1332654"/>
            <a:ext cx="884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Topic searches are most commonly performed with </a:t>
            </a:r>
            <a:r>
              <a:rPr lang="en-GB" b="1" dirty="0" smtClean="0"/>
              <a:t>Ask </a:t>
            </a:r>
            <a:r>
              <a:rPr lang="en-GB" b="1" dirty="0" err="1" smtClean="0"/>
              <a:t>Reaxys</a:t>
            </a:r>
            <a:r>
              <a:rPr lang="en-GB" dirty="0" smtClean="0"/>
              <a:t> or using </a:t>
            </a:r>
            <a:r>
              <a:rPr lang="en-GB" b="1" dirty="0" smtClean="0"/>
              <a:t>Citation Basic Index</a:t>
            </a:r>
            <a:r>
              <a:rPr lang="en-GB" dirty="0" smtClean="0"/>
              <a:t> </a:t>
            </a:r>
            <a:r>
              <a:rPr lang="en-GB" dirty="0" err="1" smtClean="0"/>
              <a:t>Querylet</a:t>
            </a:r>
            <a:r>
              <a:rPr lang="en-GB" dirty="0" smtClean="0"/>
              <a:t>. Both tools search for query terms in the Titles, Abstracts and Keywords on all </a:t>
            </a:r>
            <a:r>
              <a:rPr lang="en-GB" b="1" dirty="0" smtClean="0"/>
              <a:t>Bibliographic Records.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819" y="6189333"/>
            <a:ext cx="884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more in-depth searches or complex topics, the </a:t>
            </a:r>
            <a:r>
              <a:rPr lang="en-GB" b="1" dirty="0" smtClean="0"/>
              <a:t>Citation Basic Index </a:t>
            </a:r>
            <a:r>
              <a:rPr lang="en-GB" dirty="0" err="1" smtClean="0"/>
              <a:t>querylet</a:t>
            </a:r>
            <a:r>
              <a:rPr lang="en-GB" dirty="0" smtClean="0"/>
              <a:t> offers more search control and support in finding the right terms.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1819" y="2421298"/>
            <a:ext cx="8847785" cy="3632929"/>
            <a:chOff x="231819" y="2421298"/>
            <a:chExt cx="8847785" cy="3632929"/>
          </a:xfrm>
        </p:grpSpPr>
        <p:sp>
          <p:nvSpPr>
            <p:cNvPr id="8" name="TextBox 7"/>
            <p:cNvSpPr txBox="1"/>
            <p:nvPr/>
          </p:nvSpPr>
          <p:spPr>
            <a:xfrm>
              <a:off x="231819" y="2421298"/>
              <a:ext cx="8847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 good starting point is </a:t>
              </a:r>
              <a:r>
                <a:rPr lang="en-GB" b="1" dirty="0" smtClean="0"/>
                <a:t>Ask </a:t>
              </a:r>
              <a:r>
                <a:rPr lang="en-GB" b="1" dirty="0" err="1" smtClean="0"/>
                <a:t>Reaxys</a:t>
              </a:r>
              <a:r>
                <a:rPr lang="en-GB" dirty="0" smtClean="0"/>
                <a:t>. If </a:t>
              </a:r>
              <a:r>
                <a:rPr lang="en-GB" b="1" dirty="0"/>
                <a:t>Ask </a:t>
              </a:r>
              <a:r>
                <a:rPr lang="en-GB" b="1" dirty="0" err="1" smtClean="0"/>
                <a:t>Reaxys</a:t>
              </a:r>
              <a:r>
                <a:rPr lang="en-GB" dirty="0" smtClean="0"/>
                <a:t> retrieves a hit set of </a:t>
              </a:r>
              <a:r>
                <a:rPr lang="en-GB" b="1" dirty="0" smtClean="0"/>
                <a:t>Substance</a:t>
              </a:r>
              <a:r>
                <a:rPr lang="en-GB" dirty="0" smtClean="0"/>
                <a:t> or </a:t>
              </a:r>
              <a:r>
                <a:rPr lang="en-GB" b="1" dirty="0" smtClean="0"/>
                <a:t>Reaction records</a:t>
              </a:r>
              <a:r>
                <a:rPr lang="en-GB" dirty="0" smtClean="0"/>
                <a:t>, click </a:t>
              </a:r>
              <a:r>
                <a:rPr lang="en-GB" b="1" dirty="0" smtClean="0"/>
                <a:t>Show Query</a:t>
              </a:r>
              <a:r>
                <a:rPr lang="en-GB" dirty="0" smtClean="0"/>
                <a:t> in the breadcrumb trail. A dialog box opens displaying the various searches </a:t>
              </a:r>
              <a:r>
                <a:rPr lang="en-GB" b="1" dirty="0"/>
                <a:t>Ask </a:t>
              </a:r>
              <a:r>
                <a:rPr lang="en-GB" b="1" dirty="0" err="1" smtClean="0"/>
                <a:t>Reaxys</a:t>
              </a:r>
              <a:r>
                <a:rPr lang="en-GB" b="1" dirty="0" smtClean="0"/>
                <a:t> </a:t>
              </a:r>
              <a:r>
                <a:rPr lang="en-GB" dirty="0" smtClean="0"/>
                <a:t>has performed based on different interpretations of the entered search criteria.  </a:t>
              </a:r>
              <a:endParaRPr lang="en-US" dirty="0"/>
            </a:p>
          </p:txBody>
        </p:sp>
        <p:pic>
          <p:nvPicPr>
            <p:cNvPr id="139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9" t="26316" r="62484" b="38909"/>
            <a:stretch/>
          </p:blipFill>
          <p:spPr bwMode="auto">
            <a:xfrm>
              <a:off x="893617" y="3704466"/>
              <a:ext cx="6519637" cy="234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84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Strategies to perform in-depth topic searches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8" y="1637813"/>
            <a:ext cx="858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search for </a:t>
            </a:r>
            <a:r>
              <a:rPr lang="en-GB" sz="1400" i="1" dirty="0" smtClean="0"/>
              <a:t>uses of </a:t>
            </a:r>
            <a:r>
              <a:rPr lang="en-GB" sz="1400" i="1" dirty="0" err="1" smtClean="0"/>
              <a:t>nanoporous</a:t>
            </a:r>
            <a:r>
              <a:rPr lang="en-GB" sz="1400" i="1" dirty="0" smtClean="0"/>
              <a:t> materials in batteries </a:t>
            </a:r>
            <a:r>
              <a:rPr lang="en-GB" sz="1400" dirty="0" smtClean="0"/>
              <a:t>has four concepts: </a:t>
            </a:r>
            <a:r>
              <a:rPr lang="en-GB" sz="1400" i="1" dirty="0" smtClean="0"/>
              <a:t>uses, </a:t>
            </a:r>
            <a:r>
              <a:rPr lang="en-GB" sz="1400" i="1" dirty="0" err="1" smtClean="0"/>
              <a:t>nanoporous</a:t>
            </a:r>
            <a:r>
              <a:rPr lang="en-GB" sz="1400" i="1" dirty="0" smtClean="0"/>
              <a:t>, materials </a:t>
            </a:r>
            <a:r>
              <a:rPr lang="en-GB" sz="1400" dirty="0" smtClean="0"/>
              <a:t>and </a:t>
            </a:r>
            <a:r>
              <a:rPr lang="en-GB" sz="1400" i="1" dirty="0" smtClean="0"/>
              <a:t>batteries. </a:t>
            </a:r>
            <a:r>
              <a:rPr lang="en-GB" sz="1400" dirty="0" smtClean="0"/>
              <a:t>Searching for each concept may not be necessary. Remember that </a:t>
            </a:r>
            <a:r>
              <a:rPr lang="en-GB" sz="1400" b="1" dirty="0" smtClean="0"/>
              <a:t>Citation Basic Index</a:t>
            </a:r>
            <a:r>
              <a:rPr lang="en-GB" sz="1400" dirty="0" smtClean="0"/>
              <a:t> and </a:t>
            </a:r>
            <a:r>
              <a:rPr lang="en-GB" sz="1400" b="1" dirty="0" smtClean="0"/>
              <a:t>Ask </a:t>
            </a:r>
            <a:r>
              <a:rPr lang="en-GB" sz="1400" b="1" dirty="0" err="1" smtClean="0"/>
              <a:t>Reaxys</a:t>
            </a:r>
            <a:r>
              <a:rPr lang="en-GB" sz="1400" dirty="0" smtClean="0"/>
              <a:t> search through Titles, Abstracts and Keywords, Thus, consider how authors/inventors may have described concepts and what Index Keywords may be associated with those concepts.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8787" y="1194032"/>
            <a:ext cx="8435661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Step 1. </a:t>
            </a:r>
            <a:r>
              <a:rPr lang="en-GB" sz="1600" dirty="0" smtClean="0">
                <a:solidFill>
                  <a:schemeClr val="bg1"/>
                </a:solidFill>
              </a:rPr>
              <a:t>Consider each concept in a question and assess its relevance as a search term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788" y="2972874"/>
            <a:ext cx="8435661" cy="1394186"/>
            <a:chOff x="128788" y="2972874"/>
            <a:chExt cx="8435661" cy="1394186"/>
          </a:xfrm>
        </p:grpSpPr>
        <p:sp>
          <p:nvSpPr>
            <p:cNvPr id="11" name="TextBox 10"/>
            <p:cNvSpPr txBox="1"/>
            <p:nvPr/>
          </p:nvSpPr>
          <p:spPr>
            <a:xfrm>
              <a:off x="128788" y="2972874"/>
              <a:ext cx="8435660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Step 2. </a:t>
              </a:r>
              <a:r>
                <a:rPr lang="en-GB" sz="1600" dirty="0" smtClean="0">
                  <a:solidFill>
                    <a:schemeClr val="bg1"/>
                  </a:solidFill>
                </a:rPr>
                <a:t>Include synonyms for each 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788" y="3412953"/>
              <a:ext cx="84356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For example,  synonyms for </a:t>
              </a:r>
              <a:r>
                <a:rPr lang="en-GB" sz="1400" i="1" dirty="0" err="1" smtClean="0"/>
                <a:t>nanoporous</a:t>
              </a:r>
              <a:r>
                <a:rPr lang="en-GB" sz="1400" dirty="0" smtClean="0"/>
                <a:t> include </a:t>
              </a:r>
              <a:r>
                <a:rPr lang="en-GB" sz="1400" i="1" dirty="0" smtClean="0"/>
                <a:t>nanostructures, </a:t>
              </a:r>
              <a:r>
                <a:rPr lang="en-GB" sz="1400" i="1" dirty="0" err="1" smtClean="0"/>
                <a:t>nanostructural</a:t>
              </a:r>
              <a:r>
                <a:rPr lang="en-GB" sz="1400" i="1" dirty="0" smtClean="0"/>
                <a:t>, </a:t>
              </a:r>
              <a:r>
                <a:rPr lang="en-GB" sz="1400" i="1" dirty="0" err="1" smtClean="0"/>
                <a:t>nanosponge</a:t>
              </a:r>
              <a:r>
                <a:rPr lang="en-GB" sz="1400" i="1" dirty="0" smtClean="0"/>
                <a:t> </a:t>
              </a:r>
              <a:r>
                <a:rPr lang="en-GB" sz="1400" dirty="0" smtClean="0"/>
                <a:t>and</a:t>
              </a:r>
              <a:r>
                <a:rPr lang="en-GB" sz="1400" i="1" dirty="0" smtClean="0"/>
                <a:t> </a:t>
              </a:r>
              <a:r>
                <a:rPr lang="en-GB" sz="1400" i="1" dirty="0" err="1" smtClean="0"/>
                <a:t>nanosponges</a:t>
              </a:r>
              <a:r>
                <a:rPr lang="en-GB" sz="1400" dirty="0" smtClean="0"/>
                <a:t> while </a:t>
              </a:r>
              <a:r>
                <a:rPr lang="en-GB" sz="1400" i="1" dirty="0" smtClean="0"/>
                <a:t>batteries</a:t>
              </a:r>
              <a:r>
                <a:rPr lang="en-GB" sz="1400" dirty="0" smtClean="0"/>
                <a:t> are often described as </a:t>
              </a:r>
              <a:r>
                <a:rPr lang="en-GB" sz="1400" i="1" dirty="0" smtClean="0"/>
                <a:t>primary batteries </a:t>
              </a:r>
              <a:r>
                <a:rPr lang="en-GB" sz="1400" dirty="0" smtClean="0"/>
                <a:t>(non-chargeable)</a:t>
              </a:r>
              <a:r>
                <a:rPr lang="en-GB" sz="1400" i="1" dirty="0" smtClean="0"/>
                <a:t> </a:t>
              </a:r>
              <a:r>
                <a:rPr lang="en-GB" sz="1400" dirty="0" smtClean="0"/>
                <a:t>and </a:t>
              </a:r>
              <a:r>
                <a:rPr lang="en-GB" sz="1400" i="1" dirty="0" smtClean="0"/>
                <a:t>secondary batteries </a:t>
              </a:r>
              <a:r>
                <a:rPr lang="en-GB" sz="1400" dirty="0" smtClean="0"/>
                <a:t>(rechargeable). Knowledge of the research topic helps to find appropriate synonyms, but </a:t>
              </a:r>
              <a:r>
                <a:rPr lang="en-GB" sz="1400" dirty="0" err="1" smtClean="0"/>
                <a:t>Reaxys</a:t>
              </a:r>
              <a:r>
                <a:rPr lang="en-GB" sz="1400" dirty="0" smtClean="0"/>
                <a:t> also assists with </a:t>
              </a:r>
              <a:r>
                <a:rPr lang="en-GB" sz="1400" b="1" dirty="0" smtClean="0"/>
                <a:t>auto-suggest</a:t>
              </a:r>
              <a:r>
                <a:rPr lang="en-GB" sz="1400" dirty="0" smtClean="0"/>
                <a:t> terms or through the </a:t>
              </a:r>
              <a:r>
                <a:rPr lang="en-GB" sz="1400" b="1" dirty="0" smtClean="0"/>
                <a:t>Lookup</a:t>
              </a:r>
              <a:r>
                <a:rPr lang="en-GB" sz="1400" dirty="0" smtClean="0"/>
                <a:t> function.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8788" y="4402431"/>
            <a:ext cx="8435661" cy="2128522"/>
            <a:chOff x="128788" y="4402431"/>
            <a:chExt cx="8435661" cy="2128522"/>
          </a:xfrm>
        </p:grpSpPr>
        <p:sp>
          <p:nvSpPr>
            <p:cNvPr id="12" name="TextBox 11"/>
            <p:cNvSpPr txBox="1"/>
            <p:nvPr/>
          </p:nvSpPr>
          <p:spPr>
            <a:xfrm>
              <a:off x="128788" y="4402431"/>
              <a:ext cx="8435660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Step 3. </a:t>
              </a:r>
              <a:r>
                <a:rPr lang="en-GB" sz="1600" dirty="0" smtClean="0">
                  <a:solidFill>
                    <a:schemeClr val="bg1"/>
                  </a:solidFill>
                </a:rPr>
                <a:t>Build a query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788" y="4930515"/>
              <a:ext cx="843566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Armed with relevant concepts and synonyms, evaluate how many concepts to include in a search. It might help to start with a more general (fewer concepts), review results and then perform more specific searches (more concepts). So, in the example above, a search for </a:t>
              </a:r>
              <a:r>
                <a:rPr lang="en-GB" sz="1400" i="1" dirty="0" err="1" smtClean="0"/>
                <a:t>nanoporous</a:t>
              </a:r>
              <a:r>
                <a:rPr lang="en-GB" sz="1400" i="1" dirty="0" smtClean="0"/>
                <a:t> </a:t>
              </a:r>
              <a:r>
                <a:rPr lang="en-GB" sz="1400" dirty="0" smtClean="0"/>
                <a:t>(and its </a:t>
              </a:r>
              <a:r>
                <a:rPr lang="en-GB" sz="1400" dirty="0" err="1" smtClean="0"/>
                <a:t>synonims</a:t>
              </a:r>
              <a:r>
                <a:rPr lang="en-GB" sz="1400" dirty="0" smtClean="0"/>
                <a:t>) and </a:t>
              </a:r>
              <a:r>
                <a:rPr lang="en-GB" sz="1400" i="1" dirty="0" smtClean="0"/>
                <a:t>batteries </a:t>
              </a:r>
              <a:r>
                <a:rPr lang="en-GB" sz="1400" dirty="0" smtClean="0"/>
                <a:t>(and battery) may suffice. Use truncation to simplify the query.</a:t>
              </a:r>
            </a:p>
            <a:p>
              <a:endParaRPr lang="en-GB" sz="1400" dirty="0"/>
            </a:p>
            <a:p>
              <a:r>
                <a:rPr lang="en-GB" sz="1400" dirty="0" smtClean="0"/>
                <a:t>Then connect the terms using Boolean operators or proximity operators. As a rule of thumb, </a:t>
              </a:r>
              <a:r>
                <a:rPr lang="en-GB" sz="1400" b="1" dirty="0" smtClean="0"/>
                <a:t>OR</a:t>
              </a:r>
              <a:r>
                <a:rPr lang="en-GB" sz="1400" dirty="0" smtClean="0"/>
                <a:t> gives the broadest results, followed by </a:t>
              </a:r>
              <a:r>
                <a:rPr lang="en-GB" sz="1400" b="1" dirty="0" smtClean="0"/>
                <a:t>AND</a:t>
              </a:r>
              <a:r>
                <a:rPr lang="en-GB" sz="1400" dirty="0" smtClean="0"/>
                <a:t>, then </a:t>
              </a:r>
              <a:r>
                <a:rPr lang="en-GB" sz="1400" b="1" dirty="0" smtClean="0"/>
                <a:t>NEAR </a:t>
              </a:r>
              <a:r>
                <a:rPr lang="en-GB" sz="1400" dirty="0" smtClean="0"/>
                <a:t>and finally </a:t>
              </a:r>
              <a:r>
                <a:rPr lang="en-GB" sz="1400" b="1" dirty="0" smtClean="0"/>
                <a:t>NEXT</a:t>
              </a:r>
              <a:r>
                <a:rPr lang="en-GB" sz="1400" dirty="0" smtClean="0"/>
                <a:t>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7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Strategies to refine resulting hit sets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| </a:t>
            </a:r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8" y="1637813"/>
            <a:ext cx="858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Post processing with </a:t>
            </a:r>
            <a:r>
              <a:rPr lang="en-GB" sz="1400" b="1" dirty="0" smtClean="0"/>
              <a:t>Filter by</a:t>
            </a:r>
            <a:r>
              <a:rPr lang="en-GB" sz="1400" dirty="0" smtClean="0"/>
              <a:t> and </a:t>
            </a:r>
            <a:r>
              <a:rPr lang="en-GB" sz="1400" b="1" dirty="0" smtClean="0"/>
              <a:t>Analysis View</a:t>
            </a:r>
            <a:r>
              <a:rPr lang="en-GB" sz="1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Adding more concepts to the initial query or combining searches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Using more specific terms. Use </a:t>
            </a:r>
            <a:r>
              <a:rPr lang="en-GB" sz="1400" b="1" dirty="0" smtClean="0"/>
              <a:t>Lookup</a:t>
            </a:r>
            <a:r>
              <a:rPr lang="en-GB" sz="1400" dirty="0" smtClean="0"/>
              <a:t> to search for relevant terms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Connecting terms with more specific proximity operators (e.g., rather than  </a:t>
            </a:r>
            <a:r>
              <a:rPr lang="en-GB" sz="1400" b="1" dirty="0" smtClean="0"/>
              <a:t>AND</a:t>
            </a:r>
            <a:r>
              <a:rPr lang="en-GB" sz="1400" dirty="0" smtClean="0"/>
              <a:t> try </a:t>
            </a:r>
            <a:r>
              <a:rPr lang="en-GB" sz="1400" b="1" dirty="0" smtClean="0"/>
              <a:t>NEAR</a:t>
            </a:r>
            <a:r>
              <a:rPr lang="en-GB" sz="1400" dirty="0" smtClean="0"/>
              <a:t>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8787" y="1194032"/>
            <a:ext cx="8435661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If the resulting hit set is too large, narrow answers by: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8787" y="4402431"/>
            <a:ext cx="8847787" cy="835861"/>
            <a:chOff x="128787" y="4402431"/>
            <a:chExt cx="8847787" cy="835861"/>
          </a:xfrm>
        </p:grpSpPr>
        <p:sp>
          <p:nvSpPr>
            <p:cNvPr id="12" name="TextBox 11"/>
            <p:cNvSpPr txBox="1"/>
            <p:nvPr/>
          </p:nvSpPr>
          <p:spPr>
            <a:xfrm>
              <a:off x="128788" y="4402431"/>
              <a:ext cx="8435660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Also follow interesting search paths uncovered by the initial query!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787" y="4930515"/>
              <a:ext cx="8847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Searches often generate unanticipated results that are of value in extending and optimizing the search further.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788" y="2972874"/>
            <a:ext cx="8740458" cy="1104096"/>
            <a:chOff x="128788" y="2972874"/>
            <a:chExt cx="8740458" cy="1104096"/>
          </a:xfrm>
        </p:grpSpPr>
        <p:sp>
          <p:nvSpPr>
            <p:cNvPr id="11" name="TextBox 10"/>
            <p:cNvSpPr txBox="1"/>
            <p:nvPr/>
          </p:nvSpPr>
          <p:spPr>
            <a:xfrm>
              <a:off x="128788" y="2972874"/>
              <a:ext cx="8435660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If the resulting hit set is too small, broaden answers by: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187" y="3338306"/>
              <a:ext cx="8588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Searching fewer concepts in the initial query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Using more general terms in the initial query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Connecting terms with more specific proximity operators (e.g., rather </a:t>
              </a:r>
              <a:r>
                <a:rPr lang="en-GB" sz="1400" dirty="0" smtClean="0"/>
                <a:t>than </a:t>
              </a:r>
              <a:r>
                <a:rPr lang="en-GB" sz="1400" b="1" dirty="0" smtClean="0"/>
                <a:t>NEAR</a:t>
              </a:r>
              <a:r>
                <a:rPr lang="en-GB" sz="1400" dirty="0" smtClean="0"/>
                <a:t> </a:t>
              </a:r>
              <a:r>
                <a:rPr lang="en-GB" sz="1400" dirty="0"/>
                <a:t>try </a:t>
              </a:r>
              <a:r>
                <a:rPr lang="en-GB" sz="1400" b="1" dirty="0" smtClean="0"/>
                <a:t>AND</a:t>
              </a:r>
              <a:r>
                <a:rPr lang="en-GB" sz="1400" dirty="0" smtClean="0"/>
                <a:t>)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0490" y="5777769"/>
            <a:ext cx="898945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 smtClean="0">
                <a:solidFill>
                  <a:srgbClr val="4C6C9C"/>
                </a:solidFill>
              </a:rPr>
              <a:t>Tip!</a:t>
            </a:r>
            <a:r>
              <a:rPr lang="en-GB" sz="1400" dirty="0" smtClean="0">
                <a:solidFill>
                  <a:srgbClr val="4C6C9C"/>
                </a:solidFill>
              </a:rPr>
              <a:t> Rather than making a single search more complicated by adding too many search terms, break up the search into a few different queries and then combine resulting hit sets. Hit sets can be combined under the </a:t>
            </a:r>
            <a:r>
              <a:rPr lang="en-GB" sz="1400" b="1" dirty="0" smtClean="0">
                <a:solidFill>
                  <a:srgbClr val="4C6C9C"/>
                </a:solidFill>
              </a:rPr>
              <a:t>History</a:t>
            </a:r>
            <a:r>
              <a:rPr lang="en-GB" sz="1400" dirty="0" smtClean="0">
                <a:solidFill>
                  <a:srgbClr val="4C6C9C"/>
                </a:solidFill>
              </a:rPr>
              <a:t> tab where, for example, two hit sets A and B can be combined as: A AND B, A OR B, A NOT B and B NOT A.</a:t>
            </a:r>
            <a:endParaRPr lang="en-US" sz="1400" dirty="0">
              <a:solidFill>
                <a:srgbClr val="4C6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d %1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2&quot;&gt;&lt;elem m_fUsage=&quot;3.31703100000000050000E+000&quot;&gt;&lt;m_msothmcolidx val=&quot;0&quot;/&gt;&lt;m_rgb r=&quot;ff&quot; g=&quot;c1&quot; b=&quot;66&quot;/&gt;&lt;m_ppcolschidx tagver0=&quot;23004&quot; tagname0=&quot;m_ppcolschidxUNRECOGNIZED&quot; val=&quot;0&quot;/&gt;&lt;m_nBrightness val=&quot;0&quot;/&gt;&lt;/elem&gt;&lt;elem m_fUsage=&quot;2.3782969000000000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6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7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9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0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3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4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3CFC71-A4A2-4B43-B4AA-F585ABBCF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074544-8E83-434A-9699-33AFA9709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F5C60-9DE0-40A4-92ED-68989024FBA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26239</TotalTime>
  <Words>1690</Words>
  <Application>Microsoft Office PowerPoint</Application>
  <PresentationFormat>Presentación en pantalla (4:3)</PresentationFormat>
  <Paragraphs>112</Paragraphs>
  <Slides>14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41" baseType="lpstr">
      <vt:lpstr>Elsevier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think-cell Slide</vt:lpstr>
      <vt:lpstr>Literature Search</vt:lpstr>
      <vt:lpstr>Sources of Reaxys Bibliographic records</vt:lpstr>
      <vt:lpstr>Bibliographic records: Core journal titles</vt:lpstr>
      <vt:lpstr>Bibliographic records: Patents</vt:lpstr>
      <vt:lpstr>Bibliographic records: Additional journal titles</vt:lpstr>
      <vt:lpstr>Searching Bibliographic records using Querylets</vt:lpstr>
      <vt:lpstr>Performing topic searches in Bibliographic records</vt:lpstr>
      <vt:lpstr>Strategies to perform in-depth topic searches</vt:lpstr>
      <vt:lpstr>Strategies to refine resulting hit sets</vt:lpstr>
      <vt:lpstr>Example</vt:lpstr>
      <vt:lpstr>Workflow of the search</vt:lpstr>
      <vt:lpstr>Results information</vt:lpstr>
      <vt:lpstr>Summary exercises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Marina Gómez García</cp:lastModifiedBy>
  <cp:revision>365</cp:revision>
  <dcterms:created xsi:type="dcterms:W3CDTF">2014-03-28T20:29:27Z</dcterms:created>
  <dcterms:modified xsi:type="dcterms:W3CDTF">2016-04-29T12:19:15Z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  <property fmtid="{D5CDD505-2E9C-101B-9397-08002B2CF9AE}" pid="3" name="NotesPageLayout">
    <vt:lpwstr>Message</vt:lpwstr>
  </property>
  <property fmtid="{D5CDD505-2E9C-101B-9397-08002B2CF9AE}" pid="4" name="Title">
    <vt:lpwstr>PowerPoint Presentation</vt:lpwstr>
  </property>
  <property fmtid="{D5CDD505-2E9C-101B-9397-08002B2CF9AE}" pid="5" name="Final">
    <vt:bool>true</vt:bool>
  </property>
  <property fmtid="{D5CDD505-2E9C-101B-9397-08002B2CF9AE}" pid="6" name="Event">
    <vt:lpwstr/>
  </property>
  <property fmtid="{D5CDD505-2E9C-101B-9397-08002B2CF9AE}" pid="7" name="Delivery Date">
    <vt:lpwstr/>
  </property>
  <property fmtid="{D5CDD505-2E9C-101B-9397-08002B2CF9AE}" pid="8" name="docid">
    <vt:lpwstr/>
  </property>
</Properties>
</file>